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74" r:id="rId5"/>
    <p:sldId id="276" r:id="rId6"/>
    <p:sldId id="275" r:id="rId7"/>
    <p:sldId id="271" r:id="rId8"/>
    <p:sldId id="277" r:id="rId9"/>
    <p:sldId id="273" r:id="rId10"/>
    <p:sldId id="278" r:id="rId11"/>
    <p:sldId id="279" r:id="rId12"/>
    <p:sldId id="28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85723"/>
    <a:srgbClr val="868377"/>
    <a:srgbClr val="C00000"/>
    <a:srgbClr val="4472C4"/>
    <a:srgbClr val="2F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5256" autoAdjust="0"/>
  </p:normalViewPr>
  <p:slideViewPr>
    <p:cSldViewPr snapToGrid="0">
      <p:cViewPr varScale="1">
        <p:scale>
          <a:sx n="105" d="100"/>
          <a:sy n="105" d="100"/>
        </p:scale>
        <p:origin x="8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0C734-EF66-453B-98A4-AF8FD5124B53}" type="datetimeFigureOut">
              <a:rPr lang="en-SG" smtClean="0"/>
              <a:t>25/10/2023</a:t>
            </a:fld>
            <a:endParaRPr lang="en-SG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43EA5-AC93-40BE-97EA-DA409C87DF56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5164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AB02E-F7CE-487C-98D5-023698097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6A8F6-C21A-4E60-8E65-794C483BC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DBC0A-7235-4CE4-9C1E-AFEEE4A93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8AD0-DBAD-45BC-81B7-119D57124218}" type="datetime1">
              <a:rPr lang="en-SG" smtClean="0"/>
              <a:t>25/10/2023</a:t>
            </a:fld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C652A-6082-41ED-B502-D13567CA0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9268C-15B6-445A-96E8-E8F42A8FA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4970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7FB9E-105F-4755-B20B-DAD06DAB0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594570-D7A0-442A-B52B-5F257ED50B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7DAFF-62C8-4292-A3D5-4E6C10E7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3C05B-AEA8-4897-AE0C-3B8D1BA047BF}" type="datetime1">
              <a:rPr lang="en-SG" smtClean="0"/>
              <a:t>25/10/2023</a:t>
            </a:fld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D23AF-CE5F-4686-973E-534917997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05E3-7A35-48B1-AA05-E3CD4A11B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0484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3E3C27-AADB-4887-8EE2-63C21C086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8F172B-0298-45E7-B498-810502F6C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C3422-0CC1-41B9-B039-DB6B7AB96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5895-F59C-47B4-93D7-228D2CB8A2B1}" type="datetime1">
              <a:rPr lang="en-SG" smtClean="0"/>
              <a:t>25/10/2023</a:t>
            </a:fld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6BC51-8747-4D17-A7DC-E6AC31375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858E4-A151-4249-95AC-5A7EF2928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597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E8CCE-0E8D-4BC2-A231-15650CEC7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05EF6-BEBB-45FF-9BCD-A1BEA4CC6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6B280-7002-477F-8B82-6D82EDF51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A60E-2CA7-4AA5-89CB-EA375ECC2B82}" type="datetime1">
              <a:rPr lang="en-SG" smtClean="0"/>
              <a:t>25/10/2023</a:t>
            </a:fld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01B94-8E86-4777-A8BC-BD44F8CD3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1AFF8-6237-467C-A3F3-AFACA12E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8933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72284-D8E7-44E3-AA31-8CF3C76A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201E38-BB99-4C69-982D-C5292742A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84877-EDB3-4286-818D-D6DD6CC78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0E33-2CF3-4DA5-AD8B-798BF72B7E80}" type="datetime1">
              <a:rPr lang="en-SG" smtClean="0"/>
              <a:t>25/10/2023</a:t>
            </a:fld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C09E4-C030-48C8-B77C-A5216FC69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1FB6F-CB78-4EA3-899F-26ECBEBD0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9181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76D70-4B0C-4F9C-B1C2-8A9C648F2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DE07A-5790-4B61-B851-4A992A8F30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0C004B-DBFE-4091-8DEA-5D495DE24E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4F827-1DE4-4DFC-80F0-F800E162F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47CE-417C-47A6-BC5E-1788E94A0F5E}" type="datetime1">
              <a:rPr lang="en-SG" smtClean="0"/>
              <a:t>25/10/2023</a:t>
            </a:fld>
            <a:endParaRPr lang="en-SG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B8CD82-7B80-4B44-B1D3-3764424FF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9CFDE2-51E8-4E2C-A918-E3E52E35B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869608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5C8E8-8B3F-4036-96E2-C3091C660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54642-08A8-4C50-8291-32F0A9B2A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0EC4FF-2B0F-4BC1-9BF4-29B1E13B6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BAB694-8FB3-475A-ADD0-EF9A83D4C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ADEDD6-309D-469B-9266-601BEE784C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E88BB5-0C85-4964-B12B-28DBAC5E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59C4-325B-4E6E-901B-6BD8512536C8}" type="datetime1">
              <a:rPr lang="en-SG" smtClean="0"/>
              <a:t>25/10/2023</a:t>
            </a:fld>
            <a:endParaRPr lang="en-SG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76BB76-D8C7-4E76-9491-4C2A582BF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53BAC1-C590-430B-A8EC-7C8049660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43525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23D38-760F-4F37-BF03-73953ABB2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BE31E3-D3B6-45E5-9A67-C6C93665C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BCE1-C92C-4A15-84CB-3C6C127775BE}" type="datetime1">
              <a:rPr lang="en-SG" smtClean="0"/>
              <a:t>25/10/2023</a:t>
            </a:fld>
            <a:endParaRPr lang="en-S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2D9E73-72B3-423B-8087-226011452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EC3F3C-7DB8-4C72-AEFE-9E18A084F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81240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78EC8E-40BB-4806-96BD-953AB2E4C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428C8-30F4-4F73-867B-FE33F49288A8}" type="datetime1">
              <a:rPr lang="en-SG" smtClean="0"/>
              <a:t>25/10/2023</a:t>
            </a:fld>
            <a:endParaRPr lang="en-SG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40DE1-60D2-454A-B6F3-73C0D76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81835F-0347-4B4B-84F3-DA5CF0884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36870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E69B3-77AB-4D16-A4A9-7B3CC3396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8EE9E-7BBF-4A50-81ED-7593306E3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FC3C74-4379-49F7-8D1B-F544D53FA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07B36E-2D79-49EA-8364-75DCBF0F5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1E99-BA6C-4F79-8236-BD35157C3D24}" type="datetime1">
              <a:rPr lang="en-SG" smtClean="0"/>
              <a:t>25/10/2023</a:t>
            </a:fld>
            <a:endParaRPr lang="en-SG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2C94B1-9EC5-4662-9347-AC23A0044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8CC6F-98E8-45F6-A49F-74632080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78486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A14D1-7264-4E25-BC38-6A55E49FD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E9DABF-EF9B-4477-ACC4-11A16588B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82DAC0-2382-42D3-89EF-8137B0B9E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DE4894-C52F-42FD-8DAA-F1FF12C4C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8E85B-D74C-411F-B0AA-AEB71BC34D0E}" type="datetime1">
              <a:rPr lang="en-SG" smtClean="0"/>
              <a:t>25/10/2023</a:t>
            </a:fld>
            <a:endParaRPr lang="en-SG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D2A16-8202-48FF-A967-2DF29CDAD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65939E-CC45-4DAC-8975-7FF45CCFF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063302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79BB2D-BD34-47A0-8849-E661EF1CD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0570F8-3699-44E0-9E98-1CB71061F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5DB64-EA8A-4AB1-A7FB-32171A48F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76CEF-E996-4224-9548-AC695F8B83D3}" type="datetime1">
              <a:rPr lang="en-SG" smtClean="0"/>
              <a:t>25/10/2023</a:t>
            </a:fld>
            <a:endParaRPr lang="en-SG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1ECAF-DF89-436A-B3B6-7FB0F241D7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SG"/>
              <a:t>NUS OFA Oct 2023</a:t>
            </a:r>
            <a:endParaRPr lang="en-S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C2ED1-0FA4-4805-9E8A-5CA957661C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FC8F8-FED7-4AE1-ABEB-5EBD80EF3B4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91859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kadmissions.nus.edu.sg/app/utils/login_form/redirect/ask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C61FB-8E6C-4484-ADDA-1ADED71E7C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6522" y="2670161"/>
            <a:ext cx="9566988" cy="1752600"/>
          </a:xfrm>
          <a:solidFill>
            <a:srgbClr val="FF0000">
              <a:alpha val="20000"/>
            </a:srgbClr>
          </a:solidFill>
        </p:spPr>
        <p:txBody>
          <a:bodyPr>
            <a:normAutofit/>
          </a:bodyPr>
          <a:lstStyle/>
          <a:p>
            <a:r>
              <a:rPr lang="en-SG" b="1" dirty="0"/>
              <a:t>Guide to completing the PSEA Ad Hoc Withdrawal </a:t>
            </a:r>
            <a:r>
              <a:rPr lang="en-SG" b="1" dirty="0" err="1"/>
              <a:t>FormSG</a:t>
            </a:r>
            <a:endParaRPr lang="en-SG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0DBBA7-ABEB-4308-AA8A-A03F383FD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1</a:t>
            </a:fld>
            <a:endParaRPr lang="en-SG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4730" y="554105"/>
            <a:ext cx="2450571" cy="1887516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4D75E0-84A2-C932-0AA5-817F03AE9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029293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79DCF2E-F9FC-A1DF-902C-55C00544DC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1411" y="458391"/>
            <a:ext cx="6349356" cy="495442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10</a:t>
            </a:fld>
            <a:endParaRPr lang="en-SG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ABD125-B20D-45FA-B6C0-358D4D40EDBB}"/>
              </a:ext>
            </a:extLst>
          </p:cNvPr>
          <p:cNvSpPr/>
          <p:nvPr/>
        </p:nvSpPr>
        <p:spPr>
          <a:xfrm>
            <a:off x="5815583" y="1445188"/>
            <a:ext cx="280417" cy="333840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660D14-6915-4154-AD70-A81AF6C1DADC}"/>
              </a:ext>
            </a:extLst>
          </p:cNvPr>
          <p:cNvSpPr txBox="1"/>
          <p:nvPr/>
        </p:nvSpPr>
        <p:spPr>
          <a:xfrm>
            <a:off x="347139" y="1424950"/>
            <a:ext cx="4286587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7a) Check this box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ABD125-B20D-45FA-B6C0-358D4D40EDBB}"/>
              </a:ext>
            </a:extLst>
          </p:cNvPr>
          <p:cNvSpPr/>
          <p:nvPr/>
        </p:nvSpPr>
        <p:spPr>
          <a:xfrm>
            <a:off x="5811352" y="2908522"/>
            <a:ext cx="6217921" cy="1572039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C614F8-BA11-4314-AE1A-8A97BA5850A6}"/>
              </a:ext>
            </a:extLst>
          </p:cNvPr>
          <p:cNvCxnSpPr>
            <a:cxnSpLocks/>
            <a:stCxn id="7" idx="3"/>
            <a:endCxn id="6" idx="1"/>
          </p:cNvCxnSpPr>
          <p:nvPr/>
        </p:nvCxnSpPr>
        <p:spPr>
          <a:xfrm>
            <a:off x="4633726" y="1594227"/>
            <a:ext cx="1181857" cy="17881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01DB6D2-EA07-206D-2DB8-34472E55F909}"/>
              </a:ext>
            </a:extLst>
          </p:cNvPr>
          <p:cNvSpPr txBox="1"/>
          <p:nvPr/>
        </p:nvSpPr>
        <p:spPr>
          <a:xfrm>
            <a:off x="347139" y="3707902"/>
            <a:ext cx="4286587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7b) Fill in the email and contact number accordingly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5E34671-16C4-7EEA-0C27-BA9A71FC3683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4633726" y="4000290"/>
            <a:ext cx="1181857" cy="0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F73C66A-EE6C-7B51-FB78-36AA73B787BA}"/>
              </a:ext>
            </a:extLst>
          </p:cNvPr>
          <p:cNvSpPr txBox="1"/>
          <p:nvPr/>
        </p:nvSpPr>
        <p:spPr>
          <a:xfrm>
            <a:off x="347138" y="4941674"/>
            <a:ext cx="4286587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7c) Click “Submit Now”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E2CEDB4-1156-F9D7-2C99-D7039ECCD9EC}"/>
              </a:ext>
            </a:extLst>
          </p:cNvPr>
          <p:cNvCxnSpPr>
            <a:cxnSpLocks/>
            <a:stCxn id="17" idx="3"/>
            <a:endCxn id="20" idx="1"/>
          </p:cNvCxnSpPr>
          <p:nvPr/>
        </p:nvCxnSpPr>
        <p:spPr>
          <a:xfrm>
            <a:off x="4633725" y="5110951"/>
            <a:ext cx="1071822" cy="0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913F9000-C488-60EF-6BAA-D241B5C8FF0E}"/>
              </a:ext>
            </a:extLst>
          </p:cNvPr>
          <p:cNvSpPr/>
          <p:nvPr/>
        </p:nvSpPr>
        <p:spPr>
          <a:xfrm>
            <a:off x="5705547" y="4886923"/>
            <a:ext cx="6349356" cy="448056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F81EDEA-E876-E60B-EA81-265681EE2C18}"/>
              </a:ext>
            </a:extLst>
          </p:cNvPr>
          <p:cNvSpPr/>
          <p:nvPr/>
        </p:nvSpPr>
        <p:spPr>
          <a:xfrm>
            <a:off x="0" y="0"/>
            <a:ext cx="6693408" cy="3756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</a:t>
            </a:r>
            <a:r>
              <a:rPr lang="en-SG" b="1" dirty="0" err="1"/>
              <a:t>ubmitting</a:t>
            </a:r>
            <a:r>
              <a:rPr lang="en-SG" b="1" dirty="0"/>
              <a:t> supporting documents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4B2050-A0DA-84E5-BDA6-5ADC22AE974A}"/>
              </a:ext>
            </a:extLst>
          </p:cNvPr>
          <p:cNvSpPr txBox="1"/>
          <p:nvPr/>
        </p:nvSpPr>
        <p:spPr>
          <a:xfrm>
            <a:off x="347138" y="5559007"/>
            <a:ext cx="11604071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7</a:t>
            </a:r>
            <a:r>
              <a:rPr lang="en-SG" sz="1600" dirty="0">
                <a:solidFill>
                  <a:srgbClr val="FF0000"/>
                </a:solidFill>
              </a:rPr>
              <a:t>d) If you are making a withdrawal for RC Fees, Overseas/Local Enrichment Programmes, or Vaccination/Health checkup, please be reminded to submit your supporting documents at </a:t>
            </a:r>
            <a:r>
              <a:rPr lang="en-SG" sz="1600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https://www.askadmissions.nus.edu.sg/app/utils/login_form/redirect/ask</a:t>
            </a:r>
            <a:r>
              <a:rPr lang="en-SG" sz="1600" dirty="0">
                <a:solidFill>
                  <a:srgbClr val="FF0000"/>
                </a:solidFill>
              </a:rPr>
              <a:t>. Incomplete applications </a:t>
            </a:r>
            <a:r>
              <a:rPr lang="en-SG" sz="1600" b="1" u="sng" dirty="0">
                <a:solidFill>
                  <a:srgbClr val="FF0000"/>
                </a:solidFill>
              </a:rPr>
              <a:t>will not be processed.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4C6F793-0AF3-06CE-44DB-A2D106173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475201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5B26221-A7AF-9C31-2398-BC1762696E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7229" y="0"/>
            <a:ext cx="6410541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87CB7C-456A-42BD-801B-2BC990DCDEF6}"/>
              </a:ext>
            </a:extLst>
          </p:cNvPr>
          <p:cNvSpPr txBox="1"/>
          <p:nvPr/>
        </p:nvSpPr>
        <p:spPr>
          <a:xfrm>
            <a:off x="65573" y="562952"/>
            <a:ext cx="5073355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1a) Complete Part 1 of the form as per normal</a:t>
            </a:r>
          </a:p>
          <a:p>
            <a:endParaRPr lang="en-SG" sz="16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AADAAB-D648-4C13-B205-9761D4DAEE33}"/>
              </a:ext>
            </a:extLst>
          </p:cNvPr>
          <p:cNvSpPr/>
          <p:nvPr/>
        </p:nvSpPr>
        <p:spPr>
          <a:xfrm>
            <a:off x="0" y="0"/>
            <a:ext cx="4292082" cy="37566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b="1" dirty="0"/>
              <a:t>If using sibling’s PSEA</a:t>
            </a:r>
            <a:endParaRPr lang="en-SG" b="1" u="sng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E9EA20B-D593-4184-A493-49542105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92932" y="6453501"/>
            <a:ext cx="2743200" cy="365125"/>
          </a:xfrm>
        </p:spPr>
        <p:txBody>
          <a:bodyPr/>
          <a:lstStyle/>
          <a:p>
            <a:fld id="{E03FC8F8-FED7-4AE1-ABEB-5EBD80EF3B40}" type="slidenum">
              <a:rPr lang="en-SG" smtClean="0"/>
              <a:t>11</a:t>
            </a:fld>
            <a:endParaRPr lang="en-SG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736B5D-C921-04C3-9A72-6B86F27E137E}"/>
              </a:ext>
            </a:extLst>
          </p:cNvPr>
          <p:cNvSpPr txBox="1"/>
          <p:nvPr/>
        </p:nvSpPr>
        <p:spPr>
          <a:xfrm>
            <a:off x="65573" y="1335013"/>
            <a:ext cx="3445895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1b) In Part 2, Indicate the number of siblings’ PSEA to be </a:t>
            </a:r>
            <a:r>
              <a:rPr lang="en-US" sz="1600" dirty="0" err="1"/>
              <a:t>utilised</a:t>
            </a:r>
            <a:r>
              <a:rPr lang="en-US" sz="1600" dirty="0"/>
              <a:t> (max 3)</a:t>
            </a:r>
            <a:endParaRPr lang="en-SG" sz="16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3991079-3816-8843-738C-0CFEC4A09C79}"/>
              </a:ext>
            </a:extLst>
          </p:cNvPr>
          <p:cNvSpPr/>
          <p:nvPr/>
        </p:nvSpPr>
        <p:spPr>
          <a:xfrm flipV="1">
            <a:off x="5743099" y="1147726"/>
            <a:ext cx="5266277" cy="406753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70CAFBB-DED0-D73F-6C94-D6ED3C1FBE6E}"/>
              </a:ext>
            </a:extLst>
          </p:cNvPr>
          <p:cNvCxnSpPr>
            <a:cxnSpLocks/>
            <a:stCxn id="21" idx="3"/>
            <a:endCxn id="24" idx="1"/>
          </p:cNvCxnSpPr>
          <p:nvPr/>
        </p:nvCxnSpPr>
        <p:spPr>
          <a:xfrm flipV="1">
            <a:off x="3511468" y="1351102"/>
            <a:ext cx="2231631" cy="276299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4FBDB5C-47BB-AE62-D01C-68568622E36B}"/>
              </a:ext>
            </a:extLst>
          </p:cNvPr>
          <p:cNvSpPr txBox="1"/>
          <p:nvPr/>
        </p:nvSpPr>
        <p:spPr>
          <a:xfrm>
            <a:off x="65573" y="2885864"/>
            <a:ext cx="3445895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1c) Fill in the particulars of the sibling(s)</a:t>
            </a:r>
            <a:endParaRPr lang="en-SG" sz="1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A55773-40E7-0B06-593B-37B23899C5F5}"/>
              </a:ext>
            </a:extLst>
          </p:cNvPr>
          <p:cNvSpPr/>
          <p:nvPr/>
        </p:nvSpPr>
        <p:spPr>
          <a:xfrm flipV="1">
            <a:off x="5743099" y="2068656"/>
            <a:ext cx="5266277" cy="2210735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105A6B7-9150-2917-84C0-D482C1962D9A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 flipV="1">
            <a:off x="3511468" y="3174023"/>
            <a:ext cx="2231631" cy="4229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608E778-2B66-3307-A04A-9DA50EF56683}"/>
              </a:ext>
            </a:extLst>
          </p:cNvPr>
          <p:cNvSpPr txBox="1"/>
          <p:nvPr/>
        </p:nvSpPr>
        <p:spPr>
          <a:xfrm>
            <a:off x="65573" y="3893878"/>
            <a:ext cx="3445895" cy="107721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1d) Fill in the email address of the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600" dirty="0"/>
              <a:t>Sibling if sibling is ≥ 21 years old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600" dirty="0"/>
              <a:t>Parent/Legal Guardian of sibling if &lt; 21 years old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9C8D28B-CFE7-1C68-3294-A2E7A802A576}"/>
              </a:ext>
            </a:extLst>
          </p:cNvPr>
          <p:cNvSpPr/>
          <p:nvPr/>
        </p:nvSpPr>
        <p:spPr>
          <a:xfrm flipV="1">
            <a:off x="5743099" y="5276722"/>
            <a:ext cx="5266277" cy="365125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70F83E1-5590-37A0-AF4E-A81E0B4CAE43}"/>
              </a:ext>
            </a:extLst>
          </p:cNvPr>
          <p:cNvCxnSpPr>
            <a:cxnSpLocks/>
            <a:stCxn id="13" idx="3"/>
            <a:endCxn id="14" idx="1"/>
          </p:cNvCxnSpPr>
          <p:nvPr/>
        </p:nvCxnSpPr>
        <p:spPr>
          <a:xfrm>
            <a:off x="3511468" y="4432487"/>
            <a:ext cx="2231631" cy="1026797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FE2B89B-9225-5564-15E3-3F944B06770C}"/>
              </a:ext>
            </a:extLst>
          </p:cNvPr>
          <p:cNvSpPr txBox="1"/>
          <p:nvPr/>
        </p:nvSpPr>
        <p:spPr>
          <a:xfrm>
            <a:off x="65572" y="5166896"/>
            <a:ext cx="3445895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1e) Indicate the maximum amount of PSEA to be used for each sibling</a:t>
            </a:r>
            <a:endParaRPr lang="en-SG" sz="16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F20A5B4-93EE-994D-E593-E25F7282950F}"/>
              </a:ext>
            </a:extLst>
          </p:cNvPr>
          <p:cNvSpPr/>
          <p:nvPr/>
        </p:nvSpPr>
        <p:spPr>
          <a:xfrm flipV="1">
            <a:off x="5743099" y="5931431"/>
            <a:ext cx="5266277" cy="365125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390CAD8-6DA0-BE8A-41DF-A77EB2B2B2B5}"/>
              </a:ext>
            </a:extLst>
          </p:cNvPr>
          <p:cNvCxnSpPr>
            <a:cxnSpLocks/>
            <a:stCxn id="28" idx="3"/>
            <a:endCxn id="29" idx="1"/>
          </p:cNvCxnSpPr>
          <p:nvPr/>
        </p:nvCxnSpPr>
        <p:spPr>
          <a:xfrm>
            <a:off x="3511467" y="5459284"/>
            <a:ext cx="2231632" cy="654709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D094CB42-ECE1-556A-F728-84300762C669}"/>
              </a:ext>
            </a:extLst>
          </p:cNvPr>
          <p:cNvSpPr txBox="1"/>
          <p:nvPr/>
        </p:nvSpPr>
        <p:spPr>
          <a:xfrm>
            <a:off x="65572" y="6017406"/>
            <a:ext cx="3445895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1f) Complete and submit the rest of the form as per normal</a:t>
            </a:r>
            <a:endParaRPr lang="en-SG" sz="1600" dirty="0"/>
          </a:p>
        </p:txBody>
      </p:sp>
      <p:sp>
        <p:nvSpPr>
          <p:cNvPr id="34" name="Footer Placeholder 33">
            <a:extLst>
              <a:ext uri="{FF2B5EF4-FFF2-40B4-BE49-F238E27FC236}">
                <a16:creationId xmlns:a16="http://schemas.microsoft.com/office/drawing/2014/main" id="{A4BDBCED-E61C-33FF-8159-BA9B28C58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840402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E95CC74-E599-E3C9-6789-D3A4F8E8BB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7613" y="292698"/>
            <a:ext cx="5058519" cy="62579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87CB7C-456A-42BD-801B-2BC990DCDEF6}"/>
              </a:ext>
            </a:extLst>
          </p:cNvPr>
          <p:cNvSpPr txBox="1"/>
          <p:nvPr/>
        </p:nvSpPr>
        <p:spPr>
          <a:xfrm>
            <a:off x="65573" y="562952"/>
            <a:ext cx="5073355" cy="107721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2a) Once the main form is submitted, an automated email will be sent to the sibling/parent of sibling to authorise the withdrawal</a:t>
            </a:r>
          </a:p>
          <a:p>
            <a:endParaRPr lang="en-SG" sz="16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AADAAB-D648-4C13-B205-9761D4DAEE33}"/>
              </a:ext>
            </a:extLst>
          </p:cNvPr>
          <p:cNvSpPr/>
          <p:nvPr/>
        </p:nvSpPr>
        <p:spPr>
          <a:xfrm>
            <a:off x="0" y="0"/>
            <a:ext cx="4292082" cy="37566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b="1" dirty="0"/>
              <a:t>If using sibling’s PSEA</a:t>
            </a:r>
            <a:endParaRPr lang="en-SG" b="1" u="sng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E9EA20B-D593-4184-A493-49542105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92932" y="6453501"/>
            <a:ext cx="2743200" cy="365125"/>
          </a:xfrm>
        </p:spPr>
        <p:txBody>
          <a:bodyPr/>
          <a:lstStyle/>
          <a:p>
            <a:fld id="{E03FC8F8-FED7-4AE1-ABEB-5EBD80EF3B40}" type="slidenum">
              <a:rPr lang="en-SG" smtClean="0"/>
              <a:t>12</a:t>
            </a:fld>
            <a:endParaRPr lang="en-SG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0736B5D-C921-04C3-9A72-6B86F27E137E}"/>
              </a:ext>
            </a:extLst>
          </p:cNvPr>
          <p:cNvSpPr txBox="1"/>
          <p:nvPr/>
        </p:nvSpPr>
        <p:spPr>
          <a:xfrm>
            <a:off x="65572" y="1783462"/>
            <a:ext cx="5050771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2b) After opening the form, the name of the sibling/parent of sibling will be auto-filled by </a:t>
            </a:r>
            <a:r>
              <a:rPr lang="en-US" sz="1600" dirty="0" err="1"/>
              <a:t>SingPass</a:t>
            </a:r>
            <a:endParaRPr lang="en-SG" sz="16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3991079-3816-8843-738C-0CFEC4A09C79}"/>
              </a:ext>
            </a:extLst>
          </p:cNvPr>
          <p:cNvSpPr/>
          <p:nvPr/>
        </p:nvSpPr>
        <p:spPr>
          <a:xfrm flipV="1">
            <a:off x="6577613" y="817411"/>
            <a:ext cx="5058519" cy="406753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70CAFBB-DED0-D73F-6C94-D6ED3C1FBE6E}"/>
              </a:ext>
            </a:extLst>
          </p:cNvPr>
          <p:cNvCxnSpPr>
            <a:cxnSpLocks/>
            <a:stCxn id="21" idx="3"/>
            <a:endCxn id="24" idx="1"/>
          </p:cNvCxnSpPr>
          <p:nvPr/>
        </p:nvCxnSpPr>
        <p:spPr>
          <a:xfrm flipV="1">
            <a:off x="5116343" y="1020787"/>
            <a:ext cx="1461270" cy="1055063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4FBDB5C-47BB-AE62-D01C-68568622E36B}"/>
              </a:ext>
            </a:extLst>
          </p:cNvPr>
          <p:cNvSpPr txBox="1"/>
          <p:nvPr/>
        </p:nvSpPr>
        <p:spPr>
          <a:xfrm>
            <a:off x="65572" y="2701231"/>
            <a:ext cx="3445895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2c) Fill in the particulars of </a:t>
            </a:r>
            <a:r>
              <a:rPr lang="en-US" sz="1600" b="1" u="sng" dirty="0"/>
              <a:t>the student </a:t>
            </a:r>
            <a:r>
              <a:rPr lang="en-US" sz="1600" dirty="0"/>
              <a:t>whose fees are to be paid</a:t>
            </a:r>
            <a:endParaRPr lang="en-SG" sz="1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A55773-40E7-0B06-593B-37B23899C5F5}"/>
              </a:ext>
            </a:extLst>
          </p:cNvPr>
          <p:cNvSpPr/>
          <p:nvPr/>
        </p:nvSpPr>
        <p:spPr>
          <a:xfrm flipV="1">
            <a:off x="6647687" y="2267712"/>
            <a:ext cx="4980695" cy="1444752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105A6B7-9150-2917-84C0-D482C1962D9A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 flipV="1">
            <a:off x="3511467" y="2990088"/>
            <a:ext cx="3136220" cy="3531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608E778-2B66-3307-A04A-9DA50EF56683}"/>
              </a:ext>
            </a:extLst>
          </p:cNvPr>
          <p:cNvSpPr txBox="1"/>
          <p:nvPr/>
        </p:nvSpPr>
        <p:spPr>
          <a:xfrm>
            <a:off x="65572" y="3439905"/>
            <a:ext cx="3445895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2d) Indicate who is submitting the </a:t>
            </a:r>
            <a:r>
              <a:rPr lang="en-US" sz="1600" dirty="0" err="1"/>
              <a:t>authorisation</a:t>
            </a:r>
            <a:r>
              <a:rPr lang="en-US" sz="1600" dirty="0"/>
              <a:t> form accordingly (sibling or parent of sibling)</a:t>
            </a:r>
            <a:endParaRPr lang="en-SG" sz="1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9C8D28B-CFE7-1C68-3294-A2E7A802A576}"/>
              </a:ext>
            </a:extLst>
          </p:cNvPr>
          <p:cNvSpPr/>
          <p:nvPr/>
        </p:nvSpPr>
        <p:spPr>
          <a:xfrm flipV="1">
            <a:off x="6606209" y="4397608"/>
            <a:ext cx="5058520" cy="365125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70F83E1-5590-37A0-AF4E-A81E0B4CAE43}"/>
              </a:ext>
            </a:extLst>
          </p:cNvPr>
          <p:cNvCxnSpPr>
            <a:cxnSpLocks/>
            <a:stCxn id="13" idx="3"/>
            <a:endCxn id="14" idx="1"/>
          </p:cNvCxnSpPr>
          <p:nvPr/>
        </p:nvCxnSpPr>
        <p:spPr>
          <a:xfrm>
            <a:off x="3511467" y="3855404"/>
            <a:ext cx="3094742" cy="724766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FE2B89B-9225-5564-15E3-3F944B06770C}"/>
              </a:ext>
            </a:extLst>
          </p:cNvPr>
          <p:cNvSpPr txBox="1"/>
          <p:nvPr/>
        </p:nvSpPr>
        <p:spPr>
          <a:xfrm>
            <a:off x="65572" y="4454830"/>
            <a:ext cx="3445895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2e) Check this box</a:t>
            </a:r>
            <a:endParaRPr lang="en-SG" sz="16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F20A5B4-93EE-994D-E593-E25F7282950F}"/>
              </a:ext>
            </a:extLst>
          </p:cNvPr>
          <p:cNvSpPr/>
          <p:nvPr/>
        </p:nvSpPr>
        <p:spPr>
          <a:xfrm flipV="1">
            <a:off x="6606209" y="5109008"/>
            <a:ext cx="279223" cy="365125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390CAD8-6DA0-BE8A-41DF-A77EB2B2B2B5}"/>
              </a:ext>
            </a:extLst>
          </p:cNvPr>
          <p:cNvCxnSpPr>
            <a:cxnSpLocks/>
            <a:stCxn id="28" idx="3"/>
            <a:endCxn id="29" idx="1"/>
          </p:cNvCxnSpPr>
          <p:nvPr/>
        </p:nvCxnSpPr>
        <p:spPr>
          <a:xfrm>
            <a:off x="3511467" y="4624107"/>
            <a:ext cx="3094742" cy="667463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D094CB42-ECE1-556A-F728-84300762C669}"/>
              </a:ext>
            </a:extLst>
          </p:cNvPr>
          <p:cNvSpPr txBox="1"/>
          <p:nvPr/>
        </p:nvSpPr>
        <p:spPr>
          <a:xfrm>
            <a:off x="65572" y="4957838"/>
            <a:ext cx="3445895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2f) Fill in an email address to receive the acknowledgement email</a:t>
            </a:r>
            <a:endParaRPr lang="en-SG" sz="160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C010A6E-D128-5D37-6422-C4F31B17DFCF}"/>
              </a:ext>
            </a:extLst>
          </p:cNvPr>
          <p:cNvSpPr/>
          <p:nvPr/>
        </p:nvSpPr>
        <p:spPr>
          <a:xfrm flipV="1">
            <a:off x="6606209" y="5919236"/>
            <a:ext cx="5022173" cy="631423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8DF7C07-8BBD-8790-B0FF-9E32759571A2}"/>
              </a:ext>
            </a:extLst>
          </p:cNvPr>
          <p:cNvCxnSpPr>
            <a:cxnSpLocks/>
            <a:stCxn id="33" idx="3"/>
            <a:endCxn id="34" idx="1"/>
          </p:cNvCxnSpPr>
          <p:nvPr/>
        </p:nvCxnSpPr>
        <p:spPr>
          <a:xfrm>
            <a:off x="3511467" y="5250226"/>
            <a:ext cx="3094742" cy="984721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112C1093-E09C-DF93-2EB8-A51BD339D0CB}"/>
              </a:ext>
            </a:extLst>
          </p:cNvPr>
          <p:cNvSpPr txBox="1"/>
          <p:nvPr/>
        </p:nvSpPr>
        <p:spPr>
          <a:xfrm>
            <a:off x="65572" y="5808028"/>
            <a:ext cx="3445895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Please note that the application </a:t>
            </a:r>
            <a:r>
              <a:rPr lang="en-US" sz="1600" b="1" u="sng" dirty="0">
                <a:solidFill>
                  <a:srgbClr val="FF0000"/>
                </a:solidFill>
              </a:rPr>
              <a:t>will not be processed</a:t>
            </a:r>
            <a:r>
              <a:rPr lang="en-US" sz="1600" dirty="0">
                <a:solidFill>
                  <a:srgbClr val="FF0000"/>
                </a:solidFill>
              </a:rPr>
              <a:t> if the </a:t>
            </a:r>
            <a:r>
              <a:rPr lang="en-US" sz="1600" dirty="0" err="1">
                <a:solidFill>
                  <a:srgbClr val="FF0000"/>
                </a:solidFill>
              </a:rPr>
              <a:t>authorisation</a:t>
            </a:r>
            <a:r>
              <a:rPr lang="en-US" sz="1600" dirty="0">
                <a:solidFill>
                  <a:srgbClr val="FF0000"/>
                </a:solidFill>
              </a:rPr>
              <a:t> form is not submitted</a:t>
            </a:r>
            <a:endParaRPr lang="en-SG" sz="1600" dirty="0">
              <a:solidFill>
                <a:srgbClr val="FF0000"/>
              </a:solidFill>
            </a:endParaRPr>
          </a:p>
        </p:txBody>
      </p:sp>
      <p:sp>
        <p:nvSpPr>
          <p:cNvPr id="40" name="Footer Placeholder 39">
            <a:extLst>
              <a:ext uri="{FF2B5EF4-FFF2-40B4-BE49-F238E27FC236}">
                <a16:creationId xmlns:a16="http://schemas.microsoft.com/office/drawing/2014/main" id="{6C926EB3-5F08-AE9A-A9B2-112E0C6D5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63603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0C8B059-3A43-205B-D32C-C25E2D895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8611" y="237744"/>
            <a:ext cx="5323917" cy="602589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7D79878-2155-4653-B0BE-359C7CD48F05}"/>
              </a:ext>
            </a:extLst>
          </p:cNvPr>
          <p:cNvSpPr/>
          <p:nvPr/>
        </p:nvSpPr>
        <p:spPr>
          <a:xfrm>
            <a:off x="5069484" y="5257800"/>
            <a:ext cx="1322172" cy="338554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619771-52A9-4E7F-9DA5-0381F6145008}"/>
              </a:ext>
            </a:extLst>
          </p:cNvPr>
          <p:cNvSpPr txBox="1"/>
          <p:nvPr/>
        </p:nvSpPr>
        <p:spPr>
          <a:xfrm>
            <a:off x="1508947" y="5256344"/>
            <a:ext cx="2169204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2) Click button to begin.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BD17227-C8FA-48F1-9AFD-00E4655B30E8}"/>
              </a:ext>
            </a:extLst>
          </p:cNvPr>
          <p:cNvCxnSpPr>
            <a:cxnSpLocks/>
            <a:stCxn id="7" idx="3"/>
            <a:endCxn id="6" idx="1"/>
          </p:cNvCxnSpPr>
          <p:nvPr/>
        </p:nvCxnSpPr>
        <p:spPr>
          <a:xfrm>
            <a:off x="3678151" y="5425621"/>
            <a:ext cx="1391333" cy="1456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1F6EB2A7-6C9F-4E89-BF33-5DB84775E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2</a:t>
            </a:fld>
            <a:endParaRPr lang="en-SG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481B04E-9CEE-24AA-0014-1D8F0C54B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400388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1A6F55-4358-E8A6-B344-91003DC65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68" y="1126836"/>
            <a:ext cx="10824531" cy="447656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C5690B4-ABB5-40A3-BDF9-AA75304F394F}"/>
              </a:ext>
            </a:extLst>
          </p:cNvPr>
          <p:cNvSpPr txBox="1"/>
          <p:nvPr/>
        </p:nvSpPr>
        <p:spPr>
          <a:xfrm>
            <a:off x="4199708" y="2241042"/>
            <a:ext cx="3792583" cy="255454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Please login using </a:t>
            </a:r>
            <a:r>
              <a:rPr lang="en-SG" sz="1600" dirty="0" err="1"/>
              <a:t>SingPass</a:t>
            </a:r>
            <a:r>
              <a:rPr lang="en-SG" sz="1600" dirty="0"/>
              <a:t> by either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600" dirty="0"/>
              <a:t>Scanning the QR Code with the </a:t>
            </a:r>
            <a:r>
              <a:rPr lang="en-SG" sz="1600" dirty="0" err="1"/>
              <a:t>SingPass</a:t>
            </a:r>
            <a:r>
              <a:rPr lang="en-SG" sz="1600" dirty="0"/>
              <a:t> Mobile App </a:t>
            </a:r>
            <a:r>
              <a:rPr lang="en-SG" sz="1600" b="1" dirty="0"/>
              <a:t>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1600" dirty="0" err="1"/>
              <a:t>SingPass</a:t>
            </a:r>
            <a:r>
              <a:rPr lang="en-SG" sz="1600" dirty="0"/>
              <a:t> ID and password</a:t>
            </a:r>
          </a:p>
          <a:p>
            <a:endParaRPr lang="en-SG" sz="1600" dirty="0"/>
          </a:p>
          <a:p>
            <a:r>
              <a:rPr lang="en-SG" sz="1600" dirty="0"/>
              <a:t>Please login using the applicant’s </a:t>
            </a:r>
            <a:r>
              <a:rPr lang="en-SG" sz="1600" dirty="0" err="1"/>
              <a:t>SingPass</a:t>
            </a:r>
            <a:r>
              <a:rPr lang="en-SG" sz="1600" dirty="0"/>
              <a:t> applicant is above 21 years old. </a:t>
            </a:r>
          </a:p>
          <a:p>
            <a:r>
              <a:rPr lang="en-SG" sz="1600" dirty="0"/>
              <a:t>If applicant is below 21 years old, the applicant’s parent will have to login using his/her </a:t>
            </a:r>
            <a:r>
              <a:rPr lang="en-SG" sz="1600" dirty="0" err="1"/>
              <a:t>SingPass</a:t>
            </a:r>
            <a:r>
              <a:rPr lang="en-SG" sz="1600" dirty="0"/>
              <a:t> ID 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E1F7B9C-27C1-422F-9093-49AEBDB1E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3</a:t>
            </a:fld>
            <a:endParaRPr lang="en-SG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A1691DD-7B16-89F5-37AF-FD0FEE6CD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566775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6C7CC6-8508-C6E6-0D92-67C7B35032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837" y="863021"/>
            <a:ext cx="6920911" cy="43999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EE035DD-1480-4970-9327-8C75F5F6E2E7}"/>
              </a:ext>
            </a:extLst>
          </p:cNvPr>
          <p:cNvSpPr/>
          <p:nvPr/>
        </p:nvSpPr>
        <p:spPr>
          <a:xfrm>
            <a:off x="0" y="0"/>
            <a:ext cx="5276850" cy="3756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b="1" dirty="0"/>
              <a:t>If applicant is the </a:t>
            </a:r>
            <a:r>
              <a:rPr lang="en-SG" b="1" u="sng" dirty="0"/>
              <a:t>parent</a:t>
            </a:r>
            <a:r>
              <a:rPr lang="en-SG" b="1" dirty="0"/>
              <a:t> of child/account holder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CF2A5B-6F8E-4932-99E6-E4018C92759A}"/>
              </a:ext>
            </a:extLst>
          </p:cNvPr>
          <p:cNvSpPr txBox="1"/>
          <p:nvPr/>
        </p:nvSpPr>
        <p:spPr>
          <a:xfrm>
            <a:off x="466848" y="1657664"/>
            <a:ext cx="2594441" cy="156966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4a) Click “A PARENT submitting on behalf of my child who is below 21 years old” if you are the parent of the account holder/child who is below 21 years old.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9E03553-78BD-44D1-905B-4FACED15D5D4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>
          <a:xfrm>
            <a:off x="3061289" y="2442494"/>
            <a:ext cx="2137205" cy="0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402E6AB-D7E4-45E4-A2FF-683598CC0F11}"/>
              </a:ext>
            </a:extLst>
          </p:cNvPr>
          <p:cNvSpPr/>
          <p:nvPr/>
        </p:nvSpPr>
        <p:spPr>
          <a:xfrm>
            <a:off x="5198494" y="2263480"/>
            <a:ext cx="4783706" cy="358028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32" name="Slide Number Placeholder 31">
            <a:extLst>
              <a:ext uri="{FF2B5EF4-FFF2-40B4-BE49-F238E27FC236}">
                <a16:creationId xmlns:a16="http://schemas.microsoft.com/office/drawing/2014/main" id="{5D6B47A8-6B92-4CA3-A077-62E77DB16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4</a:t>
            </a:fld>
            <a:endParaRPr lang="en-SG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73FC4E6-F3F9-E251-E0F6-062B6C8F8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711242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B873452-7B95-13BA-E2C2-02383ABA96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5158" y="431292"/>
            <a:ext cx="5566734" cy="20483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EE035DD-1480-4970-9327-8C75F5F6E2E7}"/>
              </a:ext>
            </a:extLst>
          </p:cNvPr>
          <p:cNvSpPr/>
          <p:nvPr/>
        </p:nvSpPr>
        <p:spPr>
          <a:xfrm>
            <a:off x="0" y="0"/>
            <a:ext cx="6693408" cy="3756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b="1" dirty="0"/>
              <a:t>If applicant is a </a:t>
            </a:r>
            <a:r>
              <a:rPr lang="en-SG" b="1" u="sng" dirty="0"/>
              <a:t>LEGAL GUARDIAN </a:t>
            </a:r>
            <a:r>
              <a:rPr lang="en-SG" b="1" dirty="0"/>
              <a:t>of child/account holder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CF2A5B-6F8E-4932-99E6-E4018C92759A}"/>
              </a:ext>
            </a:extLst>
          </p:cNvPr>
          <p:cNvSpPr txBox="1"/>
          <p:nvPr/>
        </p:nvSpPr>
        <p:spPr>
          <a:xfrm>
            <a:off x="344246" y="1579766"/>
            <a:ext cx="4153197" cy="107721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4a) Click “a LEGAL GUARDIAN  of ward (the “student”) who is below 21 years old” if you are the Legal Guardian of the account holder/child who is below 21 years old.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9E03553-78BD-44D1-905B-4FACED15D5D4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>
          <a:xfrm>
            <a:off x="4497443" y="2118375"/>
            <a:ext cx="1021091" cy="0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402E6AB-D7E4-45E4-A2FF-683598CC0F11}"/>
              </a:ext>
            </a:extLst>
          </p:cNvPr>
          <p:cNvSpPr/>
          <p:nvPr/>
        </p:nvSpPr>
        <p:spPr>
          <a:xfrm>
            <a:off x="5518534" y="1939361"/>
            <a:ext cx="4783706" cy="358028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32" name="Slide Number Placeholder 31">
            <a:extLst>
              <a:ext uri="{FF2B5EF4-FFF2-40B4-BE49-F238E27FC236}">
                <a16:creationId xmlns:a16="http://schemas.microsoft.com/office/drawing/2014/main" id="{5D6B47A8-6B92-4CA3-A077-62E77DB16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5</a:t>
            </a:fld>
            <a:endParaRPr lang="en-SG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C64618A-BA3A-B2BA-A20D-C4FB8D052E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5158" y="2535230"/>
            <a:ext cx="5546612" cy="281422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A061338-190E-C720-A18D-9660EA34873C}"/>
              </a:ext>
            </a:extLst>
          </p:cNvPr>
          <p:cNvSpPr txBox="1"/>
          <p:nvPr/>
        </p:nvSpPr>
        <p:spPr>
          <a:xfrm>
            <a:off x="344245" y="4058494"/>
            <a:ext cx="4153197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4b) Upload the relevant supporting documents indicating that you are the Legal Guardian of the student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4917EE0-3D32-A0D1-A64F-AE30247FC3C2}"/>
              </a:ext>
            </a:extLst>
          </p:cNvPr>
          <p:cNvCxnSpPr>
            <a:cxnSpLocks/>
            <a:stCxn id="25" idx="3"/>
            <a:endCxn id="27" idx="1"/>
          </p:cNvCxnSpPr>
          <p:nvPr/>
        </p:nvCxnSpPr>
        <p:spPr>
          <a:xfrm>
            <a:off x="4497442" y="4473993"/>
            <a:ext cx="1021092" cy="0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4DD25DC7-1CEB-62DF-61CB-D0E99E31C4DF}"/>
              </a:ext>
            </a:extLst>
          </p:cNvPr>
          <p:cNvSpPr/>
          <p:nvPr/>
        </p:nvSpPr>
        <p:spPr>
          <a:xfrm>
            <a:off x="5518534" y="3809058"/>
            <a:ext cx="5207378" cy="1329869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AC1DF1A6-AB1B-0E0C-EB5A-53F134296C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5395" y="5356179"/>
            <a:ext cx="5169983" cy="131643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45F02BE-BB13-B606-74A4-FFA5166D8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092900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94A34570-557D-9F8C-B182-8B729AA83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7574" y="1936289"/>
            <a:ext cx="6701871" cy="19224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87CB7C-456A-42BD-801B-2BC990DCDEF6}"/>
              </a:ext>
            </a:extLst>
          </p:cNvPr>
          <p:cNvSpPr txBox="1"/>
          <p:nvPr/>
        </p:nvSpPr>
        <p:spPr>
          <a:xfrm>
            <a:off x="285029" y="2012785"/>
            <a:ext cx="3445895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5a) Select “NUS Office of Admissions (Undergraduate Programmes”</a:t>
            </a:r>
          </a:p>
          <a:p>
            <a:endParaRPr lang="en-SG" sz="16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AADAAB-D648-4C13-B205-9761D4DAEE33}"/>
              </a:ext>
            </a:extLst>
          </p:cNvPr>
          <p:cNvSpPr/>
          <p:nvPr/>
        </p:nvSpPr>
        <p:spPr>
          <a:xfrm>
            <a:off x="0" y="0"/>
            <a:ext cx="4292082" cy="37566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b="1" dirty="0"/>
              <a:t>If applicant is the </a:t>
            </a:r>
            <a:r>
              <a:rPr lang="en-SG" b="1" u="sng" dirty="0"/>
              <a:t>account holder/student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E9EA20B-D593-4184-A493-49542105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92932" y="6453501"/>
            <a:ext cx="2743200" cy="365125"/>
          </a:xfrm>
        </p:spPr>
        <p:txBody>
          <a:bodyPr/>
          <a:lstStyle/>
          <a:p>
            <a:fld id="{E03FC8F8-FED7-4AE1-ABEB-5EBD80EF3B40}" type="slidenum">
              <a:rPr lang="en-SG" smtClean="0"/>
              <a:t>6</a:t>
            </a:fld>
            <a:endParaRPr lang="en-SG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D9234E4-006E-4222-A510-EC42E4057EE3}"/>
              </a:ext>
            </a:extLst>
          </p:cNvPr>
          <p:cNvSpPr/>
          <p:nvPr/>
        </p:nvSpPr>
        <p:spPr>
          <a:xfrm flipV="1">
            <a:off x="5221891" y="1936288"/>
            <a:ext cx="6533235" cy="907494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3884A58-FEF5-431B-8500-B098DD09DE5A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3730924" y="2428284"/>
            <a:ext cx="1476736" cy="0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E0736B5D-C921-04C3-9A72-6B86F27E137E}"/>
              </a:ext>
            </a:extLst>
          </p:cNvPr>
          <p:cNvSpPr txBox="1"/>
          <p:nvPr/>
        </p:nvSpPr>
        <p:spPr>
          <a:xfrm>
            <a:off x="285029" y="3043389"/>
            <a:ext cx="3445895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5b) Fill in your Student Card/Matriculation Number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3991079-3816-8843-738C-0CFEC4A09C79}"/>
              </a:ext>
            </a:extLst>
          </p:cNvPr>
          <p:cNvSpPr/>
          <p:nvPr/>
        </p:nvSpPr>
        <p:spPr>
          <a:xfrm flipV="1">
            <a:off x="5221891" y="2897528"/>
            <a:ext cx="6533235" cy="907494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70CAFBB-DED0-D73F-6C94-D6ED3C1FBE6E}"/>
              </a:ext>
            </a:extLst>
          </p:cNvPr>
          <p:cNvCxnSpPr>
            <a:cxnSpLocks/>
            <a:stCxn id="21" idx="3"/>
            <a:endCxn id="24" idx="1"/>
          </p:cNvCxnSpPr>
          <p:nvPr/>
        </p:nvCxnSpPr>
        <p:spPr>
          <a:xfrm>
            <a:off x="3730924" y="3335777"/>
            <a:ext cx="1490967" cy="15498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C0DC05-254C-1489-320F-84275A6A4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377266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7CE511F-D44A-1715-98A7-A647D7A954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7121" y="545839"/>
            <a:ext cx="6581655" cy="255161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E79021-7190-4723-8EBE-474F3BD94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7</a:t>
            </a:fld>
            <a:endParaRPr lang="en-SG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C7E4F4-322A-4BFA-AA9E-FC89C4A26B42}"/>
              </a:ext>
            </a:extLst>
          </p:cNvPr>
          <p:cNvSpPr/>
          <p:nvPr/>
        </p:nvSpPr>
        <p:spPr>
          <a:xfrm>
            <a:off x="5712772" y="2575906"/>
            <a:ext cx="5641028" cy="347237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64CCB-C430-4891-9B99-C8F7089F15BB}"/>
              </a:ext>
            </a:extLst>
          </p:cNvPr>
          <p:cNvSpPr txBox="1"/>
          <p:nvPr/>
        </p:nvSpPr>
        <p:spPr>
          <a:xfrm>
            <a:off x="327825" y="2369583"/>
            <a:ext cx="304147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6a) Please select the usage Category as per below.</a:t>
            </a:r>
          </a:p>
          <a:p>
            <a:endParaRPr lang="en-SG" sz="16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B5A89CD-4EFE-41A8-BEB9-2B30930DABE7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3369295" y="2781041"/>
            <a:ext cx="2343477" cy="4041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8465DE0-B4FD-428C-BDA4-32DEB55DE8A0}"/>
              </a:ext>
            </a:extLst>
          </p:cNvPr>
          <p:cNvSpPr txBox="1"/>
          <p:nvPr/>
        </p:nvSpPr>
        <p:spPr>
          <a:xfrm>
            <a:off x="414962" y="3876515"/>
            <a:ext cx="10850446" cy="206210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b="0" i="0" dirty="0">
                <a:effectLst/>
              </a:rPr>
              <a:t>TTF-FULLQ: Tuition Fees/Miscellaneous Fees </a:t>
            </a:r>
          </a:p>
          <a:p>
            <a:r>
              <a:rPr lang="en-SG" sz="1600" b="0" i="0" dirty="0">
                <a:effectLst/>
              </a:rPr>
              <a:t>TTF-OTHERS: Residential College Fees</a:t>
            </a:r>
          </a:p>
          <a:p>
            <a:r>
              <a:rPr lang="en-SG" sz="1600" b="0" i="0" dirty="0">
                <a:effectLst/>
              </a:rPr>
              <a:t>EPC-LTRIPL: Enrichment Programme - Local Trip  </a:t>
            </a:r>
          </a:p>
          <a:p>
            <a:r>
              <a:rPr lang="en-SG" sz="1600" b="0" i="0" dirty="0">
                <a:effectLst/>
              </a:rPr>
              <a:t>EPC-OTRIP: Enrichment Programme - Overseas Trip  </a:t>
            </a:r>
          </a:p>
          <a:p>
            <a:r>
              <a:rPr lang="en-SG" sz="1600" b="0" i="0" dirty="0">
                <a:effectLst/>
              </a:rPr>
              <a:t>EPC-OTHERS: Compulsory Health Screening/Vaccination for </a:t>
            </a:r>
            <a:r>
              <a:rPr lang="en-SG" sz="1600" b="0" i="0" u="sng" dirty="0">
                <a:effectLst/>
              </a:rPr>
              <a:t>Health Science students only</a:t>
            </a:r>
          </a:p>
          <a:p>
            <a:r>
              <a:rPr lang="en-SG" sz="1600" b="1" dirty="0">
                <a:solidFill>
                  <a:srgbClr val="FF0000"/>
                </a:solidFill>
              </a:rPr>
              <a:t>SSG-SKLUPG: </a:t>
            </a:r>
            <a:r>
              <a:rPr lang="en-SG" sz="1600" b="1" u="sng" dirty="0">
                <a:solidFill>
                  <a:srgbClr val="FF0000"/>
                </a:solidFill>
              </a:rPr>
              <a:t>NOT APPLICABLE </a:t>
            </a:r>
            <a:r>
              <a:rPr lang="en-SG" sz="1600" b="1" dirty="0">
                <a:solidFill>
                  <a:srgbClr val="FF0000"/>
                </a:solidFill>
              </a:rPr>
              <a:t>for Undergraduate Programmes</a:t>
            </a:r>
          </a:p>
          <a:p>
            <a:endParaRPr lang="en-SG" sz="1600" dirty="0"/>
          </a:p>
          <a:p>
            <a:r>
              <a:rPr lang="en-SG" sz="1600" b="0" i="0" dirty="0">
                <a:effectLst/>
              </a:rPr>
              <a:t>Your </a:t>
            </a:r>
            <a:r>
              <a:rPr lang="en-SG" sz="1600" dirty="0"/>
              <a:t>application </a:t>
            </a:r>
            <a:r>
              <a:rPr lang="en-SG" sz="1600" b="1" u="sng" dirty="0"/>
              <a:t>may not be processed </a:t>
            </a:r>
            <a:r>
              <a:rPr lang="en-SG" sz="1600" dirty="0"/>
              <a:t>if you select the wrong category.</a:t>
            </a:r>
            <a:endParaRPr lang="en-SG" sz="1600" b="0" i="0" dirty="0">
              <a:effectLst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1A2E481-BE0E-8F53-4DFA-6DADFB866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866156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2ED5D1-684B-6EC1-D5D9-DF0F07183D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4071" y="595538"/>
            <a:ext cx="8383170" cy="495369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E79021-7190-4723-8EBE-474F3BD94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8</a:t>
            </a:fld>
            <a:endParaRPr lang="en-SG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C7E4F4-322A-4BFA-AA9E-FC89C4A26B42}"/>
              </a:ext>
            </a:extLst>
          </p:cNvPr>
          <p:cNvSpPr/>
          <p:nvPr/>
        </p:nvSpPr>
        <p:spPr>
          <a:xfrm>
            <a:off x="3849624" y="1161261"/>
            <a:ext cx="8083296" cy="512091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64CCB-C430-4891-9B99-C8F7089F15BB}"/>
              </a:ext>
            </a:extLst>
          </p:cNvPr>
          <p:cNvSpPr txBox="1"/>
          <p:nvPr/>
        </p:nvSpPr>
        <p:spPr>
          <a:xfrm>
            <a:off x="327825" y="989531"/>
            <a:ext cx="3000591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6b) Please leave “Course Code” Blank</a:t>
            </a:r>
          </a:p>
          <a:p>
            <a:endParaRPr lang="en-SG" sz="16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B5A89CD-4EFE-41A8-BEB9-2B30930DABE7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3328416" y="1405030"/>
            <a:ext cx="521208" cy="0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8465DE0-B4FD-428C-BDA4-32DEB55DE8A0}"/>
              </a:ext>
            </a:extLst>
          </p:cNvPr>
          <p:cNvSpPr txBox="1"/>
          <p:nvPr/>
        </p:nvSpPr>
        <p:spPr>
          <a:xfrm>
            <a:off x="327825" y="1971326"/>
            <a:ext cx="3073743" cy="255454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6</a:t>
            </a:r>
            <a:r>
              <a:rPr lang="en-SG" sz="1600" dirty="0"/>
              <a:t>c) Indicate </a:t>
            </a:r>
            <a:r>
              <a:rPr lang="en-SG" sz="1600" b="1" dirty="0"/>
              <a:t>clearly</a:t>
            </a:r>
            <a:r>
              <a:rPr lang="en-SG" sz="1600" dirty="0"/>
              <a:t> the Course/Fee Description</a:t>
            </a:r>
          </a:p>
          <a:p>
            <a:r>
              <a:rPr lang="en-SG" sz="1600" dirty="0"/>
              <a:t>Examples: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</a:rPr>
              <a:t>AY23/24 Sem 1 Tuition Fees/</a:t>
            </a:r>
            <a:r>
              <a:rPr lang="en-US" sz="1600" b="0" i="0" dirty="0" err="1">
                <a:effectLst/>
              </a:rPr>
              <a:t>Misc</a:t>
            </a:r>
            <a:r>
              <a:rPr lang="en-US" sz="1600" b="0" i="0" dirty="0">
                <a:effectLst/>
              </a:rPr>
              <a:t> Fees/Tuition and </a:t>
            </a:r>
            <a:r>
              <a:rPr lang="en-US" sz="1600" b="0" i="0" dirty="0" err="1">
                <a:effectLst/>
              </a:rPr>
              <a:t>Misc</a:t>
            </a:r>
            <a:r>
              <a:rPr lang="en-US" sz="1600" b="0" i="0" dirty="0">
                <a:effectLst/>
              </a:rPr>
              <a:t> Fees</a:t>
            </a:r>
            <a:endParaRPr lang="en-SG" sz="1600" b="0" i="0" dirty="0"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</a:rPr>
              <a:t>AY23/24 Sem 1 RC Fees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</a:rPr>
              <a:t>AY23/24 Sem 1 SEP/NOC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</a:rPr>
              <a:t>AY23/24 Summer </a:t>
            </a:r>
            <a:r>
              <a:rPr lang="en-US" sz="1600" b="0" i="0" dirty="0" err="1">
                <a:effectLst/>
              </a:rPr>
              <a:t>Programme</a:t>
            </a:r>
            <a:endParaRPr lang="en-US" sz="1600" b="0" i="0" dirty="0"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i="0" dirty="0">
                <a:effectLst/>
              </a:rPr>
              <a:t>AY23/24 Sem 1 Vaccination</a:t>
            </a:r>
            <a:endParaRPr lang="en-SG" sz="1600" b="0" i="0" dirty="0">
              <a:effectLst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2181E21-B305-389A-06DB-F23E16B8E046}"/>
              </a:ext>
            </a:extLst>
          </p:cNvPr>
          <p:cNvSpPr/>
          <p:nvPr/>
        </p:nvSpPr>
        <p:spPr>
          <a:xfrm>
            <a:off x="3919728" y="2480473"/>
            <a:ext cx="8083296" cy="512091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B2A48A6-2B87-5DA6-5CAD-C825668B9BD5}"/>
              </a:ext>
            </a:extLst>
          </p:cNvPr>
          <p:cNvCxnSpPr>
            <a:cxnSpLocks/>
          </p:cNvCxnSpPr>
          <p:nvPr/>
        </p:nvCxnSpPr>
        <p:spPr>
          <a:xfrm>
            <a:off x="3398520" y="2724242"/>
            <a:ext cx="521208" cy="0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5055C32-7B56-BDC3-B8CA-9BEAA89363CA}"/>
              </a:ext>
            </a:extLst>
          </p:cNvPr>
          <p:cNvSpPr txBox="1"/>
          <p:nvPr/>
        </p:nvSpPr>
        <p:spPr>
          <a:xfrm>
            <a:off x="327825" y="4817819"/>
            <a:ext cx="3000591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6c) Select “No” </a:t>
            </a:r>
          </a:p>
          <a:p>
            <a:endParaRPr lang="en-SG" sz="16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C52477-E7A1-B41F-6F9E-34A5C4CF844C}"/>
              </a:ext>
            </a:extLst>
          </p:cNvPr>
          <p:cNvSpPr/>
          <p:nvPr/>
        </p:nvSpPr>
        <p:spPr>
          <a:xfrm>
            <a:off x="3849624" y="4877499"/>
            <a:ext cx="8083296" cy="633449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58B627-1AB4-F935-54A3-5C8CA4D71225}"/>
              </a:ext>
            </a:extLst>
          </p:cNvPr>
          <p:cNvCxnSpPr>
            <a:cxnSpLocks/>
          </p:cNvCxnSpPr>
          <p:nvPr/>
        </p:nvCxnSpPr>
        <p:spPr>
          <a:xfrm>
            <a:off x="3328416" y="5242626"/>
            <a:ext cx="521208" cy="0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AFFB37C-0C91-10AE-A28A-04FE11A60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18678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79DCF2E-F9FC-A1DF-902C-55C00544DC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1411" y="458391"/>
            <a:ext cx="6349356" cy="495442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FC8F8-FED7-4AE1-ABEB-5EBD80EF3B40}" type="slidenum">
              <a:rPr lang="en-SG" smtClean="0"/>
              <a:t>9</a:t>
            </a:fld>
            <a:endParaRPr lang="en-SG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ABD125-B20D-45FA-B6C0-358D4D40EDBB}"/>
              </a:ext>
            </a:extLst>
          </p:cNvPr>
          <p:cNvSpPr/>
          <p:nvPr/>
        </p:nvSpPr>
        <p:spPr>
          <a:xfrm>
            <a:off x="5815583" y="1445188"/>
            <a:ext cx="280417" cy="333840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660D14-6915-4154-AD70-A81AF6C1DADC}"/>
              </a:ext>
            </a:extLst>
          </p:cNvPr>
          <p:cNvSpPr txBox="1"/>
          <p:nvPr/>
        </p:nvSpPr>
        <p:spPr>
          <a:xfrm>
            <a:off x="347139" y="1424950"/>
            <a:ext cx="4286587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7a) Check this box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ABD125-B20D-45FA-B6C0-358D4D40EDBB}"/>
              </a:ext>
            </a:extLst>
          </p:cNvPr>
          <p:cNvSpPr/>
          <p:nvPr/>
        </p:nvSpPr>
        <p:spPr>
          <a:xfrm>
            <a:off x="5811352" y="2908522"/>
            <a:ext cx="6217921" cy="1572039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C614F8-BA11-4314-AE1A-8A97BA5850A6}"/>
              </a:ext>
            </a:extLst>
          </p:cNvPr>
          <p:cNvCxnSpPr>
            <a:cxnSpLocks/>
            <a:stCxn id="7" idx="3"/>
            <a:endCxn id="6" idx="1"/>
          </p:cNvCxnSpPr>
          <p:nvPr/>
        </p:nvCxnSpPr>
        <p:spPr>
          <a:xfrm>
            <a:off x="4633726" y="1594227"/>
            <a:ext cx="1181857" cy="17881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01DB6D2-EA07-206D-2DB8-34472E55F909}"/>
              </a:ext>
            </a:extLst>
          </p:cNvPr>
          <p:cNvSpPr txBox="1"/>
          <p:nvPr/>
        </p:nvSpPr>
        <p:spPr>
          <a:xfrm>
            <a:off x="347139" y="3707902"/>
            <a:ext cx="4286587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7b) Fill in the email and contact number accordingly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5E34671-16C4-7EEA-0C27-BA9A71FC3683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4633726" y="4000290"/>
            <a:ext cx="1181857" cy="0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F73C66A-EE6C-7B51-FB78-36AA73B787BA}"/>
              </a:ext>
            </a:extLst>
          </p:cNvPr>
          <p:cNvSpPr txBox="1"/>
          <p:nvPr/>
        </p:nvSpPr>
        <p:spPr>
          <a:xfrm>
            <a:off x="347138" y="4941674"/>
            <a:ext cx="4286587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sz="1600" dirty="0"/>
              <a:t>7c) Click “Submit Now”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E2CEDB4-1156-F9D7-2C99-D7039ECCD9EC}"/>
              </a:ext>
            </a:extLst>
          </p:cNvPr>
          <p:cNvCxnSpPr>
            <a:cxnSpLocks/>
            <a:stCxn id="17" idx="3"/>
            <a:endCxn id="20" idx="1"/>
          </p:cNvCxnSpPr>
          <p:nvPr/>
        </p:nvCxnSpPr>
        <p:spPr>
          <a:xfrm>
            <a:off x="4633725" y="5110951"/>
            <a:ext cx="1071822" cy="0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913F9000-C488-60EF-6BAA-D241B5C8FF0E}"/>
              </a:ext>
            </a:extLst>
          </p:cNvPr>
          <p:cNvSpPr/>
          <p:nvPr/>
        </p:nvSpPr>
        <p:spPr>
          <a:xfrm>
            <a:off x="5705547" y="4886923"/>
            <a:ext cx="6349356" cy="448056"/>
          </a:xfrm>
          <a:prstGeom prst="rect">
            <a:avLst/>
          </a:prstGeom>
          <a:solidFill>
            <a:srgbClr val="C00000">
              <a:alpha val="10196"/>
            </a:srgbClr>
          </a:solidFill>
          <a:ln w="38100"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3F9DB8B-25C9-C11C-337D-ECC9B01DB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SG"/>
              <a:t>NUS OFA Oct 2023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882032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1757</TotalTime>
  <Words>733</Words>
  <Application>Microsoft Office PowerPoint</Application>
  <PresentationFormat>Widescreen</PresentationFormat>
  <Paragraphs>83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Guide to completing the PSEA Ad Hoc Withdrawal FormSG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Shahreen Aman</dc:creator>
  <cp:lastModifiedBy>Ang Hiap Hong</cp:lastModifiedBy>
  <cp:revision>54</cp:revision>
  <dcterms:created xsi:type="dcterms:W3CDTF">2019-07-29T06:09:32Z</dcterms:created>
  <dcterms:modified xsi:type="dcterms:W3CDTF">2023-10-25T01:17:02Z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f9331f7-95a2-472a-92bc-d73219eb516b_Enabled">
    <vt:lpwstr>True</vt:lpwstr>
  </property>
  <property fmtid="{D5CDD505-2E9C-101B-9397-08002B2CF9AE}" pid="3" name="MSIP_Label_3f9331f7-95a2-472a-92bc-d73219eb516b_SiteId">
    <vt:lpwstr>0b11c524-9a1c-4e1b-84cb-6336aefc2243</vt:lpwstr>
  </property>
  <property fmtid="{D5CDD505-2E9C-101B-9397-08002B2CF9AE}" pid="4" name="MSIP_Label_3f9331f7-95a2-472a-92bc-d73219eb516b_Owner">
    <vt:lpwstr>Shahreen_AMAN@moe.gov.sg</vt:lpwstr>
  </property>
  <property fmtid="{D5CDD505-2E9C-101B-9397-08002B2CF9AE}" pid="5" name="MSIP_Label_3f9331f7-95a2-472a-92bc-d73219eb516b_SetDate">
    <vt:lpwstr>2020-05-15T06:43:05.4394386Z</vt:lpwstr>
  </property>
  <property fmtid="{D5CDD505-2E9C-101B-9397-08002B2CF9AE}" pid="6" name="MSIP_Label_3f9331f7-95a2-472a-92bc-d73219eb516b_Name">
    <vt:lpwstr>CONFIDENTIAL</vt:lpwstr>
  </property>
  <property fmtid="{D5CDD505-2E9C-101B-9397-08002B2CF9AE}" pid="7" name="MSIP_Label_3f9331f7-95a2-472a-92bc-d73219eb516b_Application">
    <vt:lpwstr>Microsoft Azure Information Protection</vt:lpwstr>
  </property>
  <property fmtid="{D5CDD505-2E9C-101B-9397-08002B2CF9AE}" pid="8" name="MSIP_Label_3f9331f7-95a2-472a-92bc-d73219eb516b_ActionId">
    <vt:lpwstr>b4800ae4-78a6-4805-ab99-22fce8255eec</vt:lpwstr>
  </property>
  <property fmtid="{D5CDD505-2E9C-101B-9397-08002B2CF9AE}" pid="9" name="MSIP_Label_3f9331f7-95a2-472a-92bc-d73219eb516b_Extended_MSFT_Method">
    <vt:lpwstr>Automatic</vt:lpwstr>
  </property>
  <property fmtid="{D5CDD505-2E9C-101B-9397-08002B2CF9AE}" pid="10" name="MSIP_Label_4f288355-fb4c-44cd-b9ca-40cfc2aee5f8_Enabled">
    <vt:lpwstr>True</vt:lpwstr>
  </property>
  <property fmtid="{D5CDD505-2E9C-101B-9397-08002B2CF9AE}" pid="11" name="MSIP_Label_4f288355-fb4c-44cd-b9ca-40cfc2aee5f8_SiteId">
    <vt:lpwstr>0b11c524-9a1c-4e1b-84cb-6336aefc2243</vt:lpwstr>
  </property>
  <property fmtid="{D5CDD505-2E9C-101B-9397-08002B2CF9AE}" pid="12" name="MSIP_Label_4f288355-fb4c-44cd-b9ca-40cfc2aee5f8_Owner">
    <vt:lpwstr>Shahreen_AMAN@moe.gov.sg</vt:lpwstr>
  </property>
  <property fmtid="{D5CDD505-2E9C-101B-9397-08002B2CF9AE}" pid="13" name="MSIP_Label_4f288355-fb4c-44cd-b9ca-40cfc2aee5f8_SetDate">
    <vt:lpwstr>2020-05-15T06:43:05.4394386Z</vt:lpwstr>
  </property>
  <property fmtid="{D5CDD505-2E9C-101B-9397-08002B2CF9AE}" pid="14" name="MSIP_Label_4f288355-fb4c-44cd-b9ca-40cfc2aee5f8_Name">
    <vt:lpwstr>NON-SENSITIVE</vt:lpwstr>
  </property>
  <property fmtid="{D5CDD505-2E9C-101B-9397-08002B2CF9AE}" pid="15" name="MSIP_Label_4f288355-fb4c-44cd-b9ca-40cfc2aee5f8_Application">
    <vt:lpwstr>Microsoft Azure Information Protection</vt:lpwstr>
  </property>
  <property fmtid="{D5CDD505-2E9C-101B-9397-08002B2CF9AE}" pid="16" name="MSIP_Label_4f288355-fb4c-44cd-b9ca-40cfc2aee5f8_ActionId">
    <vt:lpwstr>b4800ae4-78a6-4805-ab99-22fce8255eec</vt:lpwstr>
  </property>
  <property fmtid="{D5CDD505-2E9C-101B-9397-08002B2CF9AE}" pid="17" name="MSIP_Label_4f288355-fb4c-44cd-b9ca-40cfc2aee5f8_Parent">
    <vt:lpwstr>3f9331f7-95a2-472a-92bc-d73219eb516b</vt:lpwstr>
  </property>
  <property fmtid="{D5CDD505-2E9C-101B-9397-08002B2CF9AE}" pid="18" name="MSIP_Label_4f288355-fb4c-44cd-b9ca-40cfc2aee5f8_Extended_MSFT_Method">
    <vt:lpwstr>Automatic</vt:lpwstr>
  </property>
  <property fmtid="{D5CDD505-2E9C-101B-9397-08002B2CF9AE}" pid="19" name="Sensitivity">
    <vt:lpwstr>CONFIDENTIAL NON-SENSITIVE</vt:lpwstr>
  </property>
</Properties>
</file>